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413" r:id="rId3"/>
    <p:sldId id="288" r:id="rId4"/>
    <p:sldId id="424" r:id="rId5"/>
    <p:sldId id="425" r:id="rId6"/>
    <p:sldId id="426" r:id="rId7"/>
    <p:sldId id="427" r:id="rId8"/>
    <p:sldId id="428" r:id="rId9"/>
    <p:sldId id="429" r:id="rId10"/>
    <p:sldId id="430" r:id="rId11"/>
    <p:sldId id="431" r:id="rId12"/>
    <p:sldId id="270" r:id="rId13"/>
    <p:sldId id="416" r:id="rId14"/>
  </p:sldIdLst>
  <p:sldSz cx="12192000" cy="6858000"/>
  <p:notesSz cx="6858000" cy="9144000"/>
  <p:embeddedFontLst>
    <p:embeddedFont>
      <p:font typeface="Avenir Next LT Pro" panose="020B0504020202020204" pitchFamily="34" charset="-18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Cambria" panose="02040503050406030204" pitchFamily="18" charset="0"/>
      <p:regular r:id="rId26"/>
      <p:bold r:id="rId27"/>
      <p:italic r:id="rId28"/>
      <p:boldItalic r:id="rId29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png"/><Relationship Id="rId5" Type="http://schemas.openxmlformats.org/officeDocument/2006/relationships/hyperlink" Target="https://www.e-sfera.hr/dodatni-digitalni-sadrzaji/1570e502-3238-4234-8542-c9d952e3ca00/assets/audio/15__unit_03_lesson_4_-_listen_to_the_sounds_1.mp3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7.png"/><Relationship Id="rId5" Type="http://schemas.openxmlformats.org/officeDocument/2006/relationships/hyperlink" Target="https://www.e-sfera.hr/dodatni-digitalni-sadrzaji/1570e502-3238-4234-8542-c9d952e3ca00/assets/audio/16__unit_03_lesson_4_-_regular_verbs_1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1570e502-3238-4234-8542-c9d952e3ca00/assets/audio/03_wb_t_u3_l4_3_kung_fu_2.mp3" TargetMode="External"/><Relationship Id="rId3" Type="http://schemas.microsoft.com/office/2007/relationships/media" Target="../media/media6.mp3"/><Relationship Id="rId7" Type="http://schemas.openxmlformats.org/officeDocument/2006/relationships/image" Target="../media/image21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2.xml"/><Relationship Id="rId10" Type="http://schemas.openxmlformats.org/officeDocument/2006/relationships/hyperlink" Target="https://www.e-sfera.hr/dodatni-digitalni-sadrzaji/1570e502-3238-4234-8542-c9d952e3ca00/assets/audio/04_wb_t_u3_l4_4_91-year-old-lady_1.mp3" TargetMode="External"/><Relationship Id="rId4" Type="http://schemas.openxmlformats.org/officeDocument/2006/relationships/audio" Target="../media/media6.mp3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hyperlink" Target="https://www.e-sfera.hr/dodatni-digitalni-sadrzaji/1570e502-3238-4234-8542-c9d952e3ca00/assets/audio/13__unit_03_lesson_4_-_night_at_the_museum_1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0o89jgok20" TargetMode="External"/><Relationship Id="rId4" Type="http://schemas.openxmlformats.org/officeDocument/2006/relationships/hyperlink" Target="https://www.bookwidgets.com/play/HK5MT2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1570e502-3238-4234-8542-c9d952e3ca00/assets/audio/14__unit_03_lesson_4_-_catching_up_1.mp3" TargetMode="Externa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People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places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An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adventure</a:t>
            </a:r>
            <a:endParaRPr lang="hr-HR" sz="4400" dirty="0">
              <a:ea typeface="Cambria" panose="02040503050406030204" pitchFamily="18" charset="0"/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7" y="16303"/>
            <a:ext cx="5096659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45153" y="1847096"/>
            <a:ext cx="7046847" cy="6909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sounds</a:t>
            </a:r>
            <a:r>
              <a:rPr lang="hr-HR" sz="2000" b="1" dirty="0"/>
              <a:t>. </a:t>
            </a:r>
            <a:r>
              <a:rPr lang="hr-HR" sz="2000" b="1" dirty="0" err="1"/>
              <a:t>Write</a:t>
            </a:r>
            <a:r>
              <a:rPr lang="hr-HR" sz="2000" b="1" dirty="0"/>
              <a:t> a short story. </a:t>
            </a:r>
            <a:br>
              <a:rPr lang="hr-HR" sz="2000" b="1" dirty="0"/>
            </a:br>
            <a:r>
              <a:rPr lang="hr-HR" sz="2000" i="1" dirty="0"/>
              <a:t>Poslušaj zvučni zapis. Što misliš da se dogodilo? Pokušaj napisati kratku priču s obzirom na zvukove koje si čuo. Koristi sljedeće riječi: </a:t>
            </a:r>
            <a:r>
              <a:rPr lang="en-US" sz="2000" b="1" dirty="0"/>
              <a:t>NIGHT, CHILLY,</a:t>
            </a:r>
            <a:r>
              <a:rPr lang="hr-HR" sz="2000" b="1" dirty="0"/>
              <a:t> </a:t>
            </a:r>
            <a:r>
              <a:rPr lang="en-US" sz="2000" b="1" dirty="0"/>
              <a:t>WINDY, RAIN, STRONGER AND STRONGER,</a:t>
            </a:r>
            <a:r>
              <a:rPr lang="hr-HR" sz="2000" b="1" dirty="0"/>
              <a:t> </a:t>
            </a:r>
            <a:r>
              <a:rPr lang="en-US" sz="2000" b="1" dirty="0"/>
              <a:t>CRACK, EARTHQUAKE, CURLE</a:t>
            </a:r>
            <a:r>
              <a:rPr lang="en-US" sz="2000" i="1" dirty="0"/>
              <a:t>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https://www.e-sfera.hr/dodatni-digitalni-sadrzaji/1570e502-3238-4234-8542-c9d952e3ca00/assets/audio/15__unit_03_lesson_4_-_listen_to_the_sounds_1.mp3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18" y="908698"/>
            <a:ext cx="4379362" cy="50371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7_17_An_adventure_Sound_story">
            <a:hlinkClick r:id="" action="ppaction://media"/>
            <a:extLst>
              <a:ext uri="{FF2B5EF4-FFF2-40B4-BE49-F238E27FC236}">
                <a16:creationId xmlns:a16="http://schemas.microsoft.com/office/drawing/2014/main" id="{EE99EC6E-C153-499E-9648-7048270C99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8576" y="39063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6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9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7" y="16303"/>
            <a:ext cx="5096659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506109" y="1276161"/>
            <a:ext cx="4661644" cy="856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Jesi li primijetio da završetak pravilnih glagola u Past </a:t>
            </a:r>
            <a:r>
              <a:rPr lang="hr-HR" sz="2000" i="1" dirty="0" err="1"/>
              <a:t>Simple</a:t>
            </a:r>
            <a:r>
              <a:rPr lang="hr-HR" sz="2000" i="1" dirty="0"/>
              <a:t>-u (nastavak –d ili –</a:t>
            </a:r>
            <a:r>
              <a:rPr lang="hr-HR" sz="2000" i="1" dirty="0" err="1"/>
              <a:t>ed</a:t>
            </a:r>
            <a:r>
              <a:rPr lang="hr-HR" sz="2000" i="1" dirty="0"/>
              <a:t>) izgovaramo na tri različita načina. Ponekad ga izgovaramo samo kao glas </a:t>
            </a:r>
            <a:r>
              <a:rPr lang="hr-HR" sz="2000" b="1" i="1" dirty="0"/>
              <a:t>d</a:t>
            </a:r>
            <a:r>
              <a:rPr lang="hr-HR" sz="2000" i="1" dirty="0"/>
              <a:t>, ponekad kao glas </a:t>
            </a:r>
            <a:r>
              <a:rPr lang="hr-HR" sz="2000" b="1" i="1" dirty="0"/>
              <a:t>t</a:t>
            </a:r>
            <a:r>
              <a:rPr lang="hr-HR" sz="2000" i="1" dirty="0"/>
              <a:t>, a ponekad kao </a:t>
            </a:r>
            <a:r>
              <a:rPr lang="hr-HR" sz="2000" b="1" i="1" dirty="0" err="1"/>
              <a:t>id</a:t>
            </a:r>
            <a:r>
              <a:rPr lang="hr-HR" sz="2000" i="1" dirty="0"/>
              <a:t>.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column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Poslušaj zvučni zapis i rasporedi glagole u ispravan stupac, s obzirom na izgovor.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https://www.e-sfera.hr/dodatni-digitalni-sadrzaji/1570e502-3238-4234-8542-c9d952e3ca00/assets/audio/16__unit_03_lesson_4_-_regular_verbs_1.mp3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11" y="196507"/>
            <a:ext cx="7106581" cy="64615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3C4FA94-6ED0-4240-98E3-CEA38E480370}"/>
              </a:ext>
            </a:extLst>
          </p:cNvPr>
          <p:cNvSpPr txBox="1">
            <a:spLocks/>
          </p:cNvSpPr>
          <p:nvPr/>
        </p:nvSpPr>
        <p:spPr>
          <a:xfrm>
            <a:off x="709997" y="342728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listened enjoyed exchanged moved 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lived 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climbed 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tried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A9A4CD2-A582-4715-8D74-89F9336F5904}"/>
              </a:ext>
            </a:extLst>
          </p:cNvPr>
          <p:cNvSpPr txBox="1">
            <a:spLocks/>
          </p:cNvSpPr>
          <p:nvPr/>
        </p:nvSpPr>
        <p:spPr>
          <a:xfrm>
            <a:off x="2798518" y="3427284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watched promised 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asked 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walked 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jumped developed looked 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rgbClr val="FF0000"/>
                </a:solidFill>
              </a:rPr>
              <a:t>touched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60E7D71-B84A-4886-A16D-D08BE1C9BAC1}"/>
              </a:ext>
            </a:extLst>
          </p:cNvPr>
          <p:cNvSpPr txBox="1">
            <a:spLocks/>
          </p:cNvSpPr>
          <p:nvPr/>
        </p:nvSpPr>
        <p:spPr>
          <a:xfrm>
            <a:off x="4983035" y="3427284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invented</a:t>
            </a:r>
            <a:r>
              <a:rPr lang="hr-HR" sz="2600" i="1" dirty="0">
                <a:solidFill>
                  <a:srgbClr val="FF0000"/>
                </a:solidFill>
              </a:rPr>
              <a:t> </a:t>
            </a:r>
            <a:r>
              <a:rPr lang="hr-HR" sz="2600" i="1" dirty="0" err="1">
                <a:solidFill>
                  <a:srgbClr val="FF0000"/>
                </a:solidFill>
              </a:rPr>
              <a:t>studied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pic>
        <p:nvPicPr>
          <p:cNvPr id="5" name="07_18_An_adventure_Regular_verbs">
            <a:hlinkClick r:id="" action="ppaction://media"/>
            <a:extLst>
              <a:ext uri="{FF2B5EF4-FFF2-40B4-BE49-F238E27FC236}">
                <a16:creationId xmlns:a16="http://schemas.microsoft.com/office/drawing/2014/main" id="{57477FDE-A84B-4B65-9144-227EC33429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58389" y="4903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2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0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3" y="13526"/>
            <a:ext cx="5088083" cy="680864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19219" y="65348"/>
            <a:ext cx="6878653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35!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58" y="778599"/>
            <a:ext cx="9196732" cy="57935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718270" y="1858252"/>
            <a:ext cx="2213567" cy="6617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Read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sentences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write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next</a:t>
            </a:r>
            <a:r>
              <a:rPr lang="hr-HR" sz="2100" b="1" dirty="0"/>
              <a:t> to </a:t>
            </a:r>
            <a:r>
              <a:rPr lang="hr-HR" sz="2100" b="1" dirty="0" err="1"/>
              <a:t>their</a:t>
            </a:r>
            <a:r>
              <a:rPr lang="hr-HR" sz="2100" b="1" dirty="0"/>
              <a:t> </a:t>
            </a:r>
            <a:r>
              <a:rPr lang="hr-HR" sz="2100" b="1" dirty="0" err="1"/>
              <a:t>translations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rečenice, a potom zapiši istaknute riječi pored njihovog prijevoda.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00F083D8-EB6A-492A-9C9B-CD59C88DECE6}"/>
              </a:ext>
            </a:extLst>
          </p:cNvPr>
          <p:cNvSpPr txBox="1">
            <a:spLocks/>
          </p:cNvSpPr>
          <p:nvPr/>
        </p:nvSpPr>
        <p:spPr>
          <a:xfrm>
            <a:off x="1641825" y="615259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defend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842295E-E103-4A0F-9AE7-0AB4D6CB1CF1}"/>
              </a:ext>
            </a:extLst>
          </p:cNvPr>
          <p:cNvSpPr txBox="1">
            <a:spLocks/>
          </p:cNvSpPr>
          <p:nvPr/>
        </p:nvSpPr>
        <p:spPr>
          <a:xfrm>
            <a:off x="1555347" y="540648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drag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C512CB7-F2E2-4DAF-8060-82CCBEB98727}"/>
              </a:ext>
            </a:extLst>
          </p:cNvPr>
          <p:cNvSpPr txBox="1">
            <a:spLocks/>
          </p:cNvSpPr>
          <p:nvPr/>
        </p:nvSpPr>
        <p:spPr>
          <a:xfrm>
            <a:off x="7386882" y="615259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fill</a:t>
            </a:r>
            <a:r>
              <a:rPr lang="hr-HR" sz="2600" i="1" dirty="0">
                <a:solidFill>
                  <a:srgbClr val="FF0000"/>
                </a:solidFill>
              </a:rPr>
              <a:t> </a:t>
            </a:r>
            <a:r>
              <a:rPr lang="hr-HR" sz="2600" i="1" dirty="0" err="1">
                <a:solidFill>
                  <a:srgbClr val="FF0000"/>
                </a:solidFill>
              </a:rPr>
              <a:t>in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9EB6DB0-42C7-4459-AEA6-7CA74EBF661E}"/>
              </a:ext>
            </a:extLst>
          </p:cNvPr>
          <p:cNvSpPr txBox="1">
            <a:spLocks/>
          </p:cNvSpPr>
          <p:nvPr/>
        </p:nvSpPr>
        <p:spPr>
          <a:xfrm>
            <a:off x="7080846" y="540661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kidnap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F864BA6-1258-495E-8803-318D35CA8F4A}"/>
              </a:ext>
            </a:extLst>
          </p:cNvPr>
          <p:cNvSpPr txBox="1">
            <a:spLocks/>
          </p:cNvSpPr>
          <p:nvPr/>
        </p:nvSpPr>
        <p:spPr>
          <a:xfrm>
            <a:off x="7324504" y="577083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escape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4082926-388A-4571-9917-B1C3A758AE2D}"/>
              </a:ext>
            </a:extLst>
          </p:cNvPr>
          <p:cNvSpPr txBox="1">
            <a:spLocks/>
          </p:cNvSpPr>
          <p:nvPr/>
        </p:nvSpPr>
        <p:spPr>
          <a:xfrm>
            <a:off x="4386582" y="614157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accuse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8DF3524-363E-453D-8EAE-7744799F80BC}"/>
              </a:ext>
            </a:extLst>
          </p:cNvPr>
          <p:cNvSpPr txBox="1">
            <a:spLocks/>
          </p:cNvSpPr>
          <p:nvPr/>
        </p:nvSpPr>
        <p:spPr>
          <a:xfrm>
            <a:off x="1368529" y="577954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damage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C10C14F-54DD-4F50-931A-EA249294D259}"/>
              </a:ext>
            </a:extLst>
          </p:cNvPr>
          <p:cNvSpPr txBox="1">
            <a:spLocks/>
          </p:cNvSpPr>
          <p:nvPr/>
        </p:nvSpPr>
        <p:spPr>
          <a:xfrm>
            <a:off x="4630240" y="577083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sneak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7854DEB-EBB8-4EDC-98A9-73233194E8EB}"/>
              </a:ext>
            </a:extLst>
          </p:cNvPr>
          <p:cNvSpPr txBox="1">
            <a:spLocks/>
          </p:cNvSpPr>
          <p:nvPr/>
        </p:nvSpPr>
        <p:spPr>
          <a:xfrm>
            <a:off x="4443422" y="540648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arrest</a:t>
            </a:r>
            <a:endParaRPr lang="hr-HR" sz="2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8" grpId="0" build="p"/>
      <p:bldP spid="17" grpId="0" build="p"/>
      <p:bldP spid="18" grpId="0" build="p"/>
      <p:bldP spid="19" grpId="0" build="p"/>
      <p:bldP spid="2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" y="11967"/>
            <a:ext cx="5085954" cy="68117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9" y="1110538"/>
            <a:ext cx="9286030" cy="56978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0091" y="-5216"/>
            <a:ext cx="6953257" cy="3862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Read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weird</a:t>
            </a:r>
            <a:r>
              <a:rPr lang="hr-HR" sz="2100" b="1" dirty="0"/>
              <a:t> </a:t>
            </a:r>
            <a:r>
              <a:rPr lang="hr-HR" sz="2100" b="1" dirty="0" err="1"/>
              <a:t>news</a:t>
            </a:r>
            <a:r>
              <a:rPr lang="hr-HR" sz="2100" b="1" dirty="0"/>
              <a:t>. </a:t>
            </a:r>
            <a:r>
              <a:rPr lang="hr-HR" sz="2100" b="1" dirty="0" err="1"/>
              <a:t>Choose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task</a:t>
            </a:r>
            <a:r>
              <a:rPr lang="hr-HR" sz="2100" b="1" dirty="0"/>
              <a:t> 1 to </a:t>
            </a:r>
            <a:r>
              <a:rPr lang="hr-HR" sz="2100" b="1" dirty="0" err="1"/>
              <a:t>complete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texts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i riječima iz prvog zadatka nadopuni tekstove.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D1542EA-4709-4CA3-B3FC-CE9DA7DADC8F}"/>
              </a:ext>
            </a:extLst>
          </p:cNvPr>
          <p:cNvSpPr txBox="1">
            <a:spLocks/>
          </p:cNvSpPr>
          <p:nvPr/>
        </p:nvSpPr>
        <p:spPr>
          <a:xfrm>
            <a:off x="9556595" y="1110538"/>
            <a:ext cx="2659153" cy="34908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Listen</a:t>
            </a:r>
            <a:r>
              <a:rPr lang="hr-HR" sz="2100" b="1" dirty="0"/>
              <a:t> to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news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check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Poslušaj zvučne zapise na sljedećim poveznicama i provjeri.</a:t>
            </a:r>
            <a:br>
              <a:rPr lang="hr-HR" sz="2100" i="1" dirty="0"/>
            </a:br>
            <a:r>
              <a:rPr lang="hr-HR" sz="2100" i="1" dirty="0">
                <a:hlinkClick r:id="rId8"/>
              </a:rPr>
              <a:t>https://www.e-sfera.hr/dodatni-digitalni-sadrzaji/1570e502-3238-4234-8542-c9d952e3ca00/assets/audio/03_wb_t_u3_l4_3_kung_fu_2.mp3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4" name="07_19_An_adventure_WB_Kung_fu">
            <a:hlinkClick r:id="" action="ppaction://media"/>
            <a:extLst>
              <a:ext uri="{FF2B5EF4-FFF2-40B4-BE49-F238E27FC236}">
                <a16:creationId xmlns:a16="http://schemas.microsoft.com/office/drawing/2014/main" id="{57CE6D1D-C8F6-4F03-AFF8-E744B26F44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22153" y="2551177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B38B3E9-3F2B-4DC9-B6DA-154AA64F8605}"/>
              </a:ext>
            </a:extLst>
          </p:cNvPr>
          <p:cNvSpPr txBox="1">
            <a:spLocks/>
          </p:cNvSpPr>
          <p:nvPr/>
        </p:nvSpPr>
        <p:spPr>
          <a:xfrm>
            <a:off x="2447120" y="317148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kidnap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693E0A0-3187-4C8E-B5DB-5B490F9A72ED}"/>
              </a:ext>
            </a:extLst>
          </p:cNvPr>
          <p:cNvSpPr txBox="1">
            <a:spLocks/>
          </p:cNvSpPr>
          <p:nvPr/>
        </p:nvSpPr>
        <p:spPr>
          <a:xfrm>
            <a:off x="2447120" y="438500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sneaked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A34A69E-C621-4699-A16A-4209237CC8F2}"/>
              </a:ext>
            </a:extLst>
          </p:cNvPr>
          <p:cNvSpPr txBox="1">
            <a:spLocks/>
          </p:cNvSpPr>
          <p:nvPr/>
        </p:nvSpPr>
        <p:spPr>
          <a:xfrm>
            <a:off x="3490422" y="460141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drag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C8B5463-B12F-473D-9BFA-DF81C490BFF1}"/>
              </a:ext>
            </a:extLst>
          </p:cNvPr>
          <p:cNvSpPr txBox="1">
            <a:spLocks/>
          </p:cNvSpPr>
          <p:nvPr/>
        </p:nvSpPr>
        <p:spPr>
          <a:xfrm>
            <a:off x="1395451" y="544739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escaped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FA75A27A-A9B0-4566-91F7-B8386FCE82AD}"/>
              </a:ext>
            </a:extLst>
          </p:cNvPr>
          <p:cNvSpPr txBox="1">
            <a:spLocks/>
          </p:cNvSpPr>
          <p:nvPr/>
        </p:nvSpPr>
        <p:spPr>
          <a:xfrm>
            <a:off x="9556595" y="4642524"/>
            <a:ext cx="2659153" cy="22832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>
                <a:hlinkClick r:id="rId10"/>
              </a:rPr>
              <a:t>https://www.e-sfera.hr/dodatni-digitalni-sadrzaji/1570e502-3238-4234-8542-c9d952e3ca00/assets/audio/04_wb_t_u3_l4_4_91-year-old-lady_1.mp3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F647CFE5-5F50-4D33-874C-D57032A380BA}"/>
              </a:ext>
            </a:extLst>
          </p:cNvPr>
          <p:cNvSpPr txBox="1">
            <a:spLocks/>
          </p:cNvSpPr>
          <p:nvPr/>
        </p:nvSpPr>
        <p:spPr>
          <a:xfrm>
            <a:off x="4698598" y="316431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accused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8DBE215-7B69-4DB8-9456-E86B14F3FCFE}"/>
              </a:ext>
            </a:extLst>
          </p:cNvPr>
          <p:cNvSpPr txBox="1">
            <a:spLocks/>
          </p:cNvSpPr>
          <p:nvPr/>
        </p:nvSpPr>
        <p:spPr>
          <a:xfrm>
            <a:off x="6020643" y="521808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filled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64D3CE6-6C68-4BAD-8591-EB74B2138D52}"/>
              </a:ext>
            </a:extLst>
          </p:cNvPr>
          <p:cNvSpPr txBox="1">
            <a:spLocks/>
          </p:cNvSpPr>
          <p:nvPr/>
        </p:nvSpPr>
        <p:spPr>
          <a:xfrm>
            <a:off x="6483241" y="578413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damaged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pic>
        <p:nvPicPr>
          <p:cNvPr id="5" name="07_20_An_adventure_WB_91year_old_lady">
            <a:hlinkClick r:id="" action="ppaction://media"/>
            <a:extLst>
              <a:ext uri="{FF2B5EF4-FFF2-40B4-BE49-F238E27FC236}">
                <a16:creationId xmlns:a16="http://schemas.microsoft.com/office/drawing/2014/main" id="{E2DE92AD-F31C-4691-989A-AF9E8EDDDBA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22153" y="48116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8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65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95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p"/>
      <p:bldP spid="10" grpId="0" build="p"/>
      <p:bldP spid="12" grpId="0" build="p"/>
      <p:bldP spid="13" grpId="0" build="p"/>
      <p:bldP spid="14" grpId="0" build="p"/>
      <p:bldP spid="16" grpId="0" build="p"/>
      <p:bldP spid="21" grpId="0"/>
      <p:bldP spid="22" grpId="0" build="p"/>
      <p:bldP spid="23" grpId="0" build="p"/>
      <p:bldP spid="2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44869" y="1292601"/>
            <a:ext cx="11902262" cy="6780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When was the last time</a:t>
            </a:r>
            <a:r>
              <a:rPr lang="hr-HR" sz="2000" b="1" dirty="0"/>
              <a:t> </a:t>
            </a:r>
            <a:r>
              <a:rPr lang="en-US" sz="2000" b="1" dirty="0"/>
              <a:t>you were in a museum?</a:t>
            </a:r>
            <a:br>
              <a:rPr lang="hr-HR" sz="2000" b="1" dirty="0"/>
            </a:br>
            <a:r>
              <a:rPr lang="hr-HR" sz="2000" i="1" dirty="0"/>
              <a:t>Kada si prošli put bio u muzeju?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kind of a museum</a:t>
            </a:r>
            <a:r>
              <a:rPr lang="hr-HR" sz="2000" b="1" dirty="0"/>
              <a:t> </a:t>
            </a:r>
            <a:r>
              <a:rPr lang="en-US" sz="2000" b="1" dirty="0"/>
              <a:t>was it? </a:t>
            </a:r>
            <a:br>
              <a:rPr lang="hr-HR" sz="2000" b="1" dirty="0"/>
            </a:br>
            <a:r>
              <a:rPr lang="hr-HR" sz="2000" i="1" dirty="0"/>
              <a:t>Kakav je to muzej bio?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did you see there? </a:t>
            </a:r>
            <a:br>
              <a:rPr lang="hr-HR" sz="2000" b="1" dirty="0"/>
            </a:br>
            <a:r>
              <a:rPr lang="hr-HR" sz="2000" i="1" dirty="0"/>
              <a:t>Što si tamo sve vidio?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kinds of</a:t>
            </a:r>
            <a:r>
              <a:rPr lang="hr-HR" sz="2000" b="1" dirty="0"/>
              <a:t> </a:t>
            </a:r>
            <a:r>
              <a:rPr lang="en-US" sz="2000" b="1" dirty="0"/>
              <a:t>museums are there? </a:t>
            </a:r>
            <a:br>
              <a:rPr lang="hr-HR" sz="2000" b="1" dirty="0"/>
            </a:br>
            <a:r>
              <a:rPr lang="hr-HR" sz="2000" i="1" dirty="0"/>
              <a:t>Kakvih sve muzeja ima?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would you like to see</a:t>
            </a:r>
            <a:r>
              <a:rPr lang="hr-HR" sz="2000" b="1" dirty="0"/>
              <a:t> </a:t>
            </a:r>
            <a:r>
              <a:rPr lang="en-US" sz="2000" b="1" dirty="0"/>
              <a:t>in a museum? </a:t>
            </a:r>
            <a:br>
              <a:rPr lang="hr-HR" sz="2000" b="1" dirty="0"/>
            </a:br>
            <a:r>
              <a:rPr lang="hr-HR" sz="2000" i="1" dirty="0"/>
              <a:t>Što bi želio vidjeti u muzeju?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Have you ever seen a film about a</a:t>
            </a:r>
            <a:r>
              <a:rPr lang="hr-HR" sz="2000" b="1" dirty="0"/>
              <a:t> </a:t>
            </a:r>
            <a:r>
              <a:rPr lang="en-US" sz="2000" b="1" dirty="0"/>
              <a:t>museum?</a:t>
            </a:r>
            <a:br>
              <a:rPr lang="hr-HR" sz="2000" b="1" dirty="0"/>
            </a:br>
            <a:r>
              <a:rPr lang="hr-HR" sz="2000" i="1" dirty="0"/>
              <a:t>Jesi li kad gledao neki film o muzeju?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42.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16303"/>
            <a:ext cx="5123397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449336" y="623082"/>
            <a:ext cx="3724487" cy="6215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story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paragraphs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priču i posloži tekst pravilnim redoslijedom.</a:t>
            </a:r>
          </a:p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Poslušaj zvučni zapis na sljedećoj poveznici i provjeri.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https://www.e-sfera.hr/dodatni-digitalni-sadrzaji/1570e502-3238-4234-8542-c9d952e3ca00/assets/audio/13__unit_03_lesson_4_-_night_at_the_museum_1.mp3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0" y="623082"/>
            <a:ext cx="8193527" cy="54501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07_15_An_adventure_Night_at_the_museum">
            <a:hlinkClick r:id="" action="ppaction://media"/>
            <a:extLst>
              <a:ext uri="{FF2B5EF4-FFF2-40B4-BE49-F238E27FC236}">
                <a16:creationId xmlns:a16="http://schemas.microsoft.com/office/drawing/2014/main" id="{DD919F22-BAC1-421F-BE23-1CCA84E19F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92837" y="4446224"/>
            <a:ext cx="609600" cy="609600"/>
          </a:xfrm>
          <a:prstGeom prst="rect">
            <a:avLst/>
          </a:prstGeom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DF1D1E5-1560-415D-A638-F59243BDF6FC}"/>
              </a:ext>
            </a:extLst>
          </p:cNvPr>
          <p:cNvSpPr txBox="1">
            <a:spLocks/>
          </p:cNvSpPr>
          <p:nvPr/>
        </p:nvSpPr>
        <p:spPr>
          <a:xfrm>
            <a:off x="423403" y="457383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25F2A4D1-5D7D-4724-9504-F4828FAB4F14}"/>
              </a:ext>
            </a:extLst>
          </p:cNvPr>
          <p:cNvSpPr txBox="1">
            <a:spLocks/>
          </p:cNvSpPr>
          <p:nvPr/>
        </p:nvSpPr>
        <p:spPr>
          <a:xfrm>
            <a:off x="4750362" y="454369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B4CC9D61-3C36-4847-8B8A-0DEE4793E065}"/>
              </a:ext>
            </a:extLst>
          </p:cNvPr>
          <p:cNvSpPr txBox="1">
            <a:spLocks/>
          </p:cNvSpPr>
          <p:nvPr/>
        </p:nvSpPr>
        <p:spPr>
          <a:xfrm>
            <a:off x="4750362" y="278092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AA25AB44-2D93-4CDC-8E65-1DA57C2BB7CD}"/>
              </a:ext>
            </a:extLst>
          </p:cNvPr>
          <p:cNvSpPr txBox="1">
            <a:spLocks/>
          </p:cNvSpPr>
          <p:nvPr/>
        </p:nvSpPr>
        <p:spPr>
          <a:xfrm>
            <a:off x="423403" y="283601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992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15" grpId="0" build="p"/>
      <p:bldP spid="20" grpId="0" build="p"/>
      <p:bldP spid="21" grpId="0" build="p"/>
      <p:bldP spid="22" grpId="0" build="p"/>
      <p:bldP spid="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16303"/>
            <a:ext cx="5123397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456635" y="159880"/>
            <a:ext cx="3724487" cy="69099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</a:t>
            </a:r>
            <a:r>
              <a:rPr lang="hr-HR" sz="2000" b="1" dirty="0"/>
              <a:t> </a:t>
            </a:r>
            <a:r>
              <a:rPr lang="en-US" sz="2000" b="1" dirty="0"/>
              <a:t>was Dave last week? </a:t>
            </a:r>
            <a:r>
              <a:rPr lang="hr-HR" sz="2000" b="1" dirty="0"/>
              <a:t> </a:t>
            </a:r>
            <a:r>
              <a:rPr lang="hr-HR" sz="2000" i="1" dirty="0"/>
              <a:t>Gdje je Dave bio prošlog tjedna?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he keen on? </a:t>
            </a:r>
            <a:r>
              <a:rPr lang="hr-HR" sz="2000" i="1" dirty="0"/>
              <a:t>Čime je on oduševljen?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did he explore the museum? </a:t>
            </a:r>
            <a:r>
              <a:rPr lang="hr-HR" sz="2000" i="1" dirty="0"/>
              <a:t>Kako je istraživao muzej?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was it at the</a:t>
            </a:r>
            <a:r>
              <a:rPr lang="hr-HR" sz="2000" b="1" dirty="0"/>
              <a:t> </a:t>
            </a:r>
            <a:r>
              <a:rPr lang="en-US" sz="2000" b="1" dirty="0"/>
              <a:t>beginning? </a:t>
            </a:r>
            <a:r>
              <a:rPr lang="hr-HR" sz="2000" i="1" dirty="0"/>
              <a:t>Kako mu je bilo u početku?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did he study in detail? </a:t>
            </a:r>
            <a:r>
              <a:rPr lang="hr-HR" sz="2000" i="1" dirty="0"/>
              <a:t>Što je proučio u detalje?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Was</a:t>
            </a:r>
            <a:r>
              <a:rPr lang="hr-HR" sz="2000" b="1" dirty="0"/>
              <a:t> </a:t>
            </a:r>
            <a:r>
              <a:rPr lang="en-US" sz="2000" b="1" dirty="0"/>
              <a:t>there any food at the museum? </a:t>
            </a:r>
            <a:r>
              <a:rPr lang="hr-HR" sz="2000" i="1" dirty="0"/>
              <a:t>Je li bilo hrane u muzeju?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was it like</a:t>
            </a:r>
            <a:r>
              <a:rPr lang="hr-HR" sz="2000" b="1" dirty="0"/>
              <a:t> </a:t>
            </a:r>
            <a:r>
              <a:rPr lang="en-US" sz="2000" b="1" dirty="0"/>
              <a:t>at the museum at night? </a:t>
            </a:r>
            <a:r>
              <a:rPr lang="hr-HR" sz="2000" i="1" dirty="0"/>
              <a:t>Kako je bilo po noći u muzeju?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was wrong with</a:t>
            </a:r>
            <a:r>
              <a:rPr lang="hr-HR" sz="2000" b="1" dirty="0"/>
              <a:t> </a:t>
            </a:r>
            <a:r>
              <a:rPr lang="en-US" sz="2000" b="1" dirty="0"/>
              <a:t>his phone?</a:t>
            </a:r>
            <a:r>
              <a:rPr lang="hr-HR" sz="2000" b="1" dirty="0"/>
              <a:t> </a:t>
            </a:r>
            <a:r>
              <a:rPr lang="hr-HR" sz="2000" i="1" dirty="0"/>
              <a:t>Što nije bilo u redu sa njegovim mobitelom?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did he wait for the morning?</a:t>
            </a:r>
            <a:r>
              <a:rPr lang="hr-HR" sz="2000" i="1" dirty="0"/>
              <a:t> Gdje je čekao jutro?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0" y="623082"/>
            <a:ext cx="8193527" cy="54501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DF1D1E5-1560-415D-A638-F59243BDF6FC}"/>
              </a:ext>
            </a:extLst>
          </p:cNvPr>
          <p:cNvSpPr txBox="1">
            <a:spLocks/>
          </p:cNvSpPr>
          <p:nvPr/>
        </p:nvSpPr>
        <p:spPr>
          <a:xfrm>
            <a:off x="423403" y="457383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25F2A4D1-5D7D-4724-9504-F4828FAB4F14}"/>
              </a:ext>
            </a:extLst>
          </p:cNvPr>
          <p:cNvSpPr txBox="1">
            <a:spLocks/>
          </p:cNvSpPr>
          <p:nvPr/>
        </p:nvSpPr>
        <p:spPr>
          <a:xfrm>
            <a:off x="4750362" y="454369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B4CC9D61-3C36-4847-8B8A-0DEE4793E065}"/>
              </a:ext>
            </a:extLst>
          </p:cNvPr>
          <p:cNvSpPr txBox="1">
            <a:spLocks/>
          </p:cNvSpPr>
          <p:nvPr/>
        </p:nvSpPr>
        <p:spPr>
          <a:xfrm>
            <a:off x="4750362" y="278092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AA25AB44-2D93-4CDC-8E65-1DA57C2BB7CD}"/>
              </a:ext>
            </a:extLst>
          </p:cNvPr>
          <p:cNvSpPr txBox="1">
            <a:spLocks/>
          </p:cNvSpPr>
          <p:nvPr/>
        </p:nvSpPr>
        <p:spPr>
          <a:xfrm>
            <a:off x="423403" y="283601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1198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16303"/>
            <a:ext cx="5123397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5" y="533783"/>
            <a:ext cx="6992645" cy="6909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hr-HR" sz="2000" b="1" dirty="0"/>
              <a:t>. </a:t>
            </a:r>
            <a:r>
              <a:rPr lang="hr-HR" sz="2000" b="1" dirty="0" err="1"/>
              <a:t>Then</a:t>
            </a:r>
            <a:r>
              <a:rPr lang="hr-HR" sz="2000" b="1" dirty="0"/>
              <a:t> </a:t>
            </a: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 </a:t>
            </a:r>
            <a:r>
              <a:rPr lang="hr-HR" sz="2000" b="1" dirty="0" err="1"/>
              <a:t>Find</a:t>
            </a:r>
            <a:r>
              <a:rPr lang="hr-HR" sz="2000" b="1" dirty="0"/>
              <a:t> a </a:t>
            </a:r>
            <a:r>
              <a:rPr lang="hr-HR" sz="2000" b="1" dirty="0" err="1"/>
              <a:t>verb</a:t>
            </a:r>
            <a:r>
              <a:rPr lang="hr-HR" sz="2000" b="1" dirty="0"/>
              <a:t> for </a:t>
            </a:r>
            <a:r>
              <a:rPr lang="hr-HR" sz="2000" b="1" dirty="0" err="1"/>
              <a:t>each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glagole ispod, a potom i fotografije. Pronađi glagol za svaku od fotografija.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5" y="1770682"/>
            <a:ext cx="10298999" cy="45535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79D54DE-EEBD-4EB7-92FC-FCD0F789424D}"/>
              </a:ext>
            </a:extLst>
          </p:cNvPr>
          <p:cNvSpPr txBox="1">
            <a:spLocks/>
          </p:cNvSpPr>
          <p:nvPr/>
        </p:nvSpPr>
        <p:spPr>
          <a:xfrm>
            <a:off x="7013774" y="584213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opened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7664794-4729-404A-913B-A07492352F25}"/>
              </a:ext>
            </a:extLst>
          </p:cNvPr>
          <p:cNvSpPr txBox="1">
            <a:spLocks/>
          </p:cNvSpPr>
          <p:nvPr/>
        </p:nvSpPr>
        <p:spPr>
          <a:xfrm>
            <a:off x="5352647" y="435189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relized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968D872-C71A-4A32-BF86-14F29EF1ECE1}"/>
              </a:ext>
            </a:extLst>
          </p:cNvPr>
          <p:cNvSpPr txBox="1">
            <a:spLocks/>
          </p:cNvSpPr>
          <p:nvPr/>
        </p:nvSpPr>
        <p:spPr>
          <a:xfrm>
            <a:off x="10257672" y="434434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touched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464385D-3469-462B-B8CB-7603A0BA8ACB}"/>
              </a:ext>
            </a:extLst>
          </p:cNvPr>
          <p:cNvSpPr txBox="1">
            <a:spLocks/>
          </p:cNvSpPr>
          <p:nvPr/>
        </p:nvSpPr>
        <p:spPr>
          <a:xfrm>
            <a:off x="2007098" y="436305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visited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4C7ED43-BCFB-4B97-9020-89D99FA43AA6}"/>
              </a:ext>
            </a:extLst>
          </p:cNvPr>
          <p:cNvSpPr txBox="1">
            <a:spLocks/>
          </p:cNvSpPr>
          <p:nvPr/>
        </p:nvSpPr>
        <p:spPr>
          <a:xfrm>
            <a:off x="8648764" y="584213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curled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B3FC48C-25CD-458C-BD45-C276FCBA6B44}"/>
              </a:ext>
            </a:extLst>
          </p:cNvPr>
          <p:cNvSpPr txBox="1">
            <a:spLocks/>
          </p:cNvSpPr>
          <p:nvPr/>
        </p:nvSpPr>
        <p:spPr>
          <a:xfrm>
            <a:off x="2068393" y="2294308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otvoriti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9FDD88E-6F40-46F1-AC3F-2D17C7B5DB56}"/>
              </a:ext>
            </a:extLst>
          </p:cNvPr>
          <p:cNvSpPr txBox="1">
            <a:spLocks/>
          </p:cNvSpPr>
          <p:nvPr/>
        </p:nvSpPr>
        <p:spPr>
          <a:xfrm>
            <a:off x="8637415" y="434073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walked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BB166F5-B95B-4BEB-9834-466C116675C2}"/>
              </a:ext>
            </a:extLst>
          </p:cNvPr>
          <p:cNvSpPr txBox="1">
            <a:spLocks/>
          </p:cNvSpPr>
          <p:nvPr/>
        </p:nvSpPr>
        <p:spPr>
          <a:xfrm>
            <a:off x="5352647" y="585329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listened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2135906-361D-4B29-9909-A61EBD90DAEC}"/>
              </a:ext>
            </a:extLst>
          </p:cNvPr>
          <p:cNvSpPr txBox="1">
            <a:spLocks/>
          </p:cNvSpPr>
          <p:nvPr/>
        </p:nvSpPr>
        <p:spPr>
          <a:xfrm>
            <a:off x="3667820" y="434975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looked</a:t>
            </a:r>
            <a:r>
              <a:rPr lang="hr-HR" sz="2600" i="1" dirty="0">
                <a:solidFill>
                  <a:srgbClr val="FF0000"/>
                </a:solidFill>
              </a:rPr>
              <a:t> for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38BA236-3756-41DD-ABC7-D11D58F78815}"/>
              </a:ext>
            </a:extLst>
          </p:cNvPr>
          <p:cNvSpPr txBox="1">
            <a:spLocks/>
          </p:cNvSpPr>
          <p:nvPr/>
        </p:nvSpPr>
        <p:spPr>
          <a:xfrm>
            <a:off x="2007098" y="584213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climbed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08A4CD9D-8D47-4A31-9C46-7F136A72B4CE}"/>
              </a:ext>
            </a:extLst>
          </p:cNvPr>
          <p:cNvSpPr txBox="1">
            <a:spLocks/>
          </p:cNvSpPr>
          <p:nvPr/>
        </p:nvSpPr>
        <p:spPr>
          <a:xfrm>
            <a:off x="3689164" y="586444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hugged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EAAF97F3-99C3-467A-8036-CBB5D1A55475}"/>
              </a:ext>
            </a:extLst>
          </p:cNvPr>
          <p:cNvSpPr txBox="1">
            <a:spLocks/>
          </p:cNvSpPr>
          <p:nvPr/>
        </p:nvSpPr>
        <p:spPr>
          <a:xfrm>
            <a:off x="7010387" y="435721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explored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1741AA23-F699-48B3-B253-B2AA03F68E74}"/>
              </a:ext>
            </a:extLst>
          </p:cNvPr>
          <p:cNvSpPr txBox="1">
            <a:spLocks/>
          </p:cNvSpPr>
          <p:nvPr/>
        </p:nvSpPr>
        <p:spPr>
          <a:xfrm>
            <a:off x="3167765" y="2298899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istražiti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2E8E5119-2309-4F9F-8406-88EC41BBB16B}"/>
              </a:ext>
            </a:extLst>
          </p:cNvPr>
          <p:cNvSpPr txBox="1">
            <a:spLocks/>
          </p:cNvSpPr>
          <p:nvPr/>
        </p:nvSpPr>
        <p:spPr>
          <a:xfrm>
            <a:off x="4226310" y="2316610"/>
            <a:ext cx="12062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dodirnuti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E5B78848-1180-483F-A5D3-CB6C98ABF1FB}"/>
              </a:ext>
            </a:extLst>
          </p:cNvPr>
          <p:cNvSpPr txBox="1">
            <a:spLocks/>
          </p:cNvSpPr>
          <p:nvPr/>
        </p:nvSpPr>
        <p:spPr>
          <a:xfrm>
            <a:off x="5299347" y="2323258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posjetiti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5406FBDF-5381-44A5-AE40-5153D2A6FD39}"/>
              </a:ext>
            </a:extLst>
          </p:cNvPr>
          <p:cNvSpPr txBox="1">
            <a:spLocks/>
          </p:cNvSpPr>
          <p:nvPr/>
        </p:nvSpPr>
        <p:spPr>
          <a:xfrm>
            <a:off x="6922221" y="2551827"/>
            <a:ext cx="1462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skovrčati</a:t>
            </a:r>
            <a:r>
              <a:rPr lang="hr-HR" sz="2000" i="1" dirty="0">
                <a:solidFill>
                  <a:srgbClr val="FF0000"/>
                </a:solidFill>
              </a:rPr>
              <a:t> se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A0339F4F-6B93-4CE5-A896-146FF5B8B844}"/>
              </a:ext>
            </a:extLst>
          </p:cNvPr>
          <p:cNvSpPr txBox="1">
            <a:spLocks/>
          </p:cNvSpPr>
          <p:nvPr/>
        </p:nvSpPr>
        <p:spPr>
          <a:xfrm>
            <a:off x="2085015" y="3141483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shvatiti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E87C80E1-837B-40AE-A8B7-A26F2EA30302}"/>
              </a:ext>
            </a:extLst>
          </p:cNvPr>
          <p:cNvSpPr txBox="1">
            <a:spLocks/>
          </p:cNvSpPr>
          <p:nvPr/>
        </p:nvSpPr>
        <p:spPr>
          <a:xfrm>
            <a:off x="3178761" y="3141482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hodati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6437DB36-DCE5-4DAC-822D-57B4A36BD480}"/>
              </a:ext>
            </a:extLst>
          </p:cNvPr>
          <p:cNvSpPr txBox="1">
            <a:spLocks/>
          </p:cNvSpPr>
          <p:nvPr/>
        </p:nvSpPr>
        <p:spPr>
          <a:xfrm>
            <a:off x="4138798" y="3127184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slušati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168ADA5-59B5-41E0-954C-6280E5BE6D32}"/>
              </a:ext>
            </a:extLst>
          </p:cNvPr>
          <p:cNvSpPr txBox="1">
            <a:spLocks/>
          </p:cNvSpPr>
          <p:nvPr/>
        </p:nvSpPr>
        <p:spPr>
          <a:xfrm>
            <a:off x="5204861" y="3126705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  tražiti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EFF7CBD8-1E85-45CD-9A1F-ED84D47D8349}"/>
              </a:ext>
            </a:extLst>
          </p:cNvPr>
          <p:cNvSpPr txBox="1">
            <a:spLocks/>
          </p:cNvSpPr>
          <p:nvPr/>
        </p:nvSpPr>
        <p:spPr>
          <a:xfrm>
            <a:off x="6270924" y="3126705"/>
            <a:ext cx="12183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penjati se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222C2BD0-6B52-4484-8464-170B81A49D02}"/>
              </a:ext>
            </a:extLst>
          </p:cNvPr>
          <p:cNvSpPr txBox="1">
            <a:spLocks/>
          </p:cNvSpPr>
          <p:nvPr/>
        </p:nvSpPr>
        <p:spPr>
          <a:xfrm>
            <a:off x="7470036" y="3126705"/>
            <a:ext cx="104279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zagrliti</a:t>
            </a:r>
          </a:p>
        </p:txBody>
      </p:sp>
    </p:spTree>
    <p:extLst>
      <p:ext uri="{BB962C8B-B14F-4D97-AF65-F5344CB8AC3E}">
        <p14:creationId xmlns:p14="http://schemas.microsoft.com/office/powerpoint/2010/main" val="215314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6" grpId="0" build="p"/>
      <p:bldP spid="17" grpId="0" build="p"/>
      <p:bldP spid="18" grpId="0" build="p"/>
      <p:bldP spid="19" grpId="0" build="p"/>
      <p:bldP spid="23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16303"/>
            <a:ext cx="5123397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859930" y="695459"/>
            <a:ext cx="6244688" cy="6909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Retell</a:t>
            </a:r>
            <a:r>
              <a:rPr lang="hr-HR" sz="2000" b="1" dirty="0"/>
              <a:t> </a:t>
            </a:r>
            <a:r>
              <a:rPr lang="hr-HR" sz="2000" b="1" dirty="0" err="1"/>
              <a:t>Dave’s</a:t>
            </a:r>
            <a:r>
              <a:rPr lang="hr-HR" sz="2000" b="1" dirty="0"/>
              <a:t> story. 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2.</a:t>
            </a:r>
            <a:br>
              <a:rPr lang="hr-HR" sz="2000" b="1" dirty="0"/>
            </a:br>
            <a:r>
              <a:rPr lang="hr-HR" sz="2000" i="1" dirty="0"/>
              <a:t>Prepričaj ovu priču koristeći glagole iz 2. zadatka.</a:t>
            </a:r>
          </a:p>
          <a:p>
            <a:pPr marL="0" indent="0">
              <a:buNone/>
            </a:pPr>
            <a:r>
              <a:rPr lang="hr-HR" sz="2000" i="1" dirty="0"/>
              <a:t>Ova tablica ti može pomoći. Spoji dijelove rečenica, te im dodjeli brojeve tako da prate kronološki tijek priče.</a:t>
            </a:r>
            <a:endParaRPr lang="hr-HR" sz="2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33" y="695459"/>
            <a:ext cx="5434542" cy="6329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F1AF9232-AA0D-455F-B358-8BD0128485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159" y="2007552"/>
            <a:ext cx="9296399" cy="4705350"/>
          </a:xfrm>
          <a:prstGeom prst="rect">
            <a:avLst/>
          </a:prstGeom>
        </p:spPr>
      </p:pic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03872C75-A180-4598-8921-A95EDEAE9D85}"/>
              </a:ext>
            </a:extLst>
          </p:cNvPr>
          <p:cNvSpPr txBox="1">
            <a:spLocks/>
          </p:cNvSpPr>
          <p:nvPr/>
        </p:nvSpPr>
        <p:spPr>
          <a:xfrm>
            <a:off x="2935404" y="247740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3D7BB11E-9619-4CB2-84A5-02785627B298}"/>
              </a:ext>
            </a:extLst>
          </p:cNvPr>
          <p:cNvSpPr txBox="1">
            <a:spLocks/>
          </p:cNvSpPr>
          <p:nvPr/>
        </p:nvSpPr>
        <p:spPr>
          <a:xfrm>
            <a:off x="5483975" y="246625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3C518364-20A4-4238-8835-161DC6356D23}"/>
              </a:ext>
            </a:extLst>
          </p:cNvPr>
          <p:cNvSpPr txBox="1">
            <a:spLocks/>
          </p:cNvSpPr>
          <p:nvPr/>
        </p:nvSpPr>
        <p:spPr>
          <a:xfrm>
            <a:off x="7503687" y="492134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60F635CB-84E9-4DD2-A342-2F74CAD1F42E}"/>
              </a:ext>
            </a:extLst>
          </p:cNvPr>
          <p:cNvSpPr txBox="1">
            <a:spLocks/>
          </p:cNvSpPr>
          <p:nvPr/>
        </p:nvSpPr>
        <p:spPr>
          <a:xfrm>
            <a:off x="2935404" y="286761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26394371-624F-4E1F-9DD9-6D254B0703BB}"/>
              </a:ext>
            </a:extLst>
          </p:cNvPr>
          <p:cNvSpPr txBox="1">
            <a:spLocks/>
          </p:cNvSpPr>
          <p:nvPr/>
        </p:nvSpPr>
        <p:spPr>
          <a:xfrm>
            <a:off x="5483975" y="453845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30B6017F-14DE-465A-87BA-501019CAD50E}"/>
              </a:ext>
            </a:extLst>
          </p:cNvPr>
          <p:cNvSpPr txBox="1">
            <a:spLocks/>
          </p:cNvSpPr>
          <p:nvPr/>
        </p:nvSpPr>
        <p:spPr>
          <a:xfrm>
            <a:off x="7503687" y="206202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D730DBD8-931F-455A-88C9-9EB7983251F2}"/>
              </a:ext>
            </a:extLst>
          </p:cNvPr>
          <p:cNvSpPr txBox="1">
            <a:spLocks/>
          </p:cNvSpPr>
          <p:nvPr/>
        </p:nvSpPr>
        <p:spPr>
          <a:xfrm>
            <a:off x="2919450" y="328960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4A9A880F-9E4B-4A07-B419-73A240C3A595}"/>
              </a:ext>
            </a:extLst>
          </p:cNvPr>
          <p:cNvSpPr txBox="1">
            <a:spLocks/>
          </p:cNvSpPr>
          <p:nvPr/>
        </p:nvSpPr>
        <p:spPr>
          <a:xfrm>
            <a:off x="2919450" y="367981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7910E184-64C2-4E43-AC58-D349153A0ACB}"/>
              </a:ext>
            </a:extLst>
          </p:cNvPr>
          <p:cNvSpPr txBox="1">
            <a:spLocks/>
          </p:cNvSpPr>
          <p:nvPr/>
        </p:nvSpPr>
        <p:spPr>
          <a:xfrm>
            <a:off x="5483975" y="410376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F3681CC9-DDF9-461C-AF9B-1FC80FD71F7E}"/>
              </a:ext>
            </a:extLst>
          </p:cNvPr>
          <p:cNvSpPr txBox="1">
            <a:spLocks/>
          </p:cNvSpPr>
          <p:nvPr/>
        </p:nvSpPr>
        <p:spPr>
          <a:xfrm>
            <a:off x="7503687" y="616360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7B8D7A94-FDF1-4D12-AAD9-5B9C8369120D}"/>
              </a:ext>
            </a:extLst>
          </p:cNvPr>
          <p:cNvSpPr txBox="1">
            <a:spLocks/>
          </p:cNvSpPr>
          <p:nvPr/>
        </p:nvSpPr>
        <p:spPr>
          <a:xfrm>
            <a:off x="5476410" y="493032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261B29CD-A70F-495F-992A-39541FA4C81B}"/>
              </a:ext>
            </a:extLst>
          </p:cNvPr>
          <p:cNvSpPr txBox="1">
            <a:spLocks/>
          </p:cNvSpPr>
          <p:nvPr/>
        </p:nvSpPr>
        <p:spPr>
          <a:xfrm>
            <a:off x="7503687" y="371190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3E828D51-61A2-4D0E-B683-7ABA8B1C0420}"/>
              </a:ext>
            </a:extLst>
          </p:cNvPr>
          <p:cNvSpPr txBox="1">
            <a:spLocks/>
          </p:cNvSpPr>
          <p:nvPr/>
        </p:nvSpPr>
        <p:spPr>
          <a:xfrm>
            <a:off x="2901549" y="4114004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EFC13492-5258-4671-898C-BE48585171EE}"/>
              </a:ext>
            </a:extLst>
          </p:cNvPr>
          <p:cNvSpPr txBox="1">
            <a:spLocks/>
          </p:cNvSpPr>
          <p:nvPr/>
        </p:nvSpPr>
        <p:spPr>
          <a:xfrm>
            <a:off x="5504535" y="575687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50" name="Rezervirano mjesto sadržaja 2">
            <a:extLst>
              <a:ext uri="{FF2B5EF4-FFF2-40B4-BE49-F238E27FC236}">
                <a16:creationId xmlns:a16="http://schemas.microsoft.com/office/drawing/2014/main" id="{CA2D1F13-6791-4AE4-A64A-E0C92874DA4F}"/>
              </a:ext>
            </a:extLst>
          </p:cNvPr>
          <p:cNvSpPr txBox="1">
            <a:spLocks/>
          </p:cNvSpPr>
          <p:nvPr/>
        </p:nvSpPr>
        <p:spPr>
          <a:xfrm>
            <a:off x="7503687" y="451255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51" name="Rezervirano mjesto sadržaja 2">
            <a:extLst>
              <a:ext uri="{FF2B5EF4-FFF2-40B4-BE49-F238E27FC236}">
                <a16:creationId xmlns:a16="http://schemas.microsoft.com/office/drawing/2014/main" id="{7CCFB4D4-5820-4607-93CE-8D7936B456B7}"/>
              </a:ext>
            </a:extLst>
          </p:cNvPr>
          <p:cNvSpPr txBox="1">
            <a:spLocks/>
          </p:cNvSpPr>
          <p:nvPr/>
        </p:nvSpPr>
        <p:spPr>
          <a:xfrm>
            <a:off x="2901549" y="452836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9C9859B0-55D5-4F0B-B0B5-2E5FE116E215}"/>
              </a:ext>
            </a:extLst>
          </p:cNvPr>
          <p:cNvSpPr txBox="1">
            <a:spLocks/>
          </p:cNvSpPr>
          <p:nvPr/>
        </p:nvSpPr>
        <p:spPr>
          <a:xfrm>
            <a:off x="5504535" y="533013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53" name="Rezervirano mjesto sadržaja 2">
            <a:extLst>
              <a:ext uri="{FF2B5EF4-FFF2-40B4-BE49-F238E27FC236}">
                <a16:creationId xmlns:a16="http://schemas.microsoft.com/office/drawing/2014/main" id="{8E3D4EC0-F76E-4E94-9866-17CF29B2D49A}"/>
              </a:ext>
            </a:extLst>
          </p:cNvPr>
          <p:cNvSpPr txBox="1">
            <a:spLocks/>
          </p:cNvSpPr>
          <p:nvPr/>
        </p:nvSpPr>
        <p:spPr>
          <a:xfrm>
            <a:off x="7503687" y="410270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54" name="Rezervirano mjesto sadržaja 2">
            <a:extLst>
              <a:ext uri="{FF2B5EF4-FFF2-40B4-BE49-F238E27FC236}">
                <a16:creationId xmlns:a16="http://schemas.microsoft.com/office/drawing/2014/main" id="{9278D4F0-1280-49CB-BC37-4D32109FD433}"/>
              </a:ext>
            </a:extLst>
          </p:cNvPr>
          <p:cNvSpPr txBox="1">
            <a:spLocks/>
          </p:cNvSpPr>
          <p:nvPr/>
        </p:nvSpPr>
        <p:spPr>
          <a:xfrm>
            <a:off x="2901549" y="493014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55" name="Rezervirano mjesto sadržaja 2">
            <a:extLst>
              <a:ext uri="{FF2B5EF4-FFF2-40B4-BE49-F238E27FC236}">
                <a16:creationId xmlns:a16="http://schemas.microsoft.com/office/drawing/2014/main" id="{DDFE5FD7-2170-40BF-991A-8AC1E0C2ED39}"/>
              </a:ext>
            </a:extLst>
          </p:cNvPr>
          <p:cNvSpPr txBox="1">
            <a:spLocks/>
          </p:cNvSpPr>
          <p:nvPr/>
        </p:nvSpPr>
        <p:spPr>
          <a:xfrm>
            <a:off x="5504535" y="285369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56" name="Rezervirano mjesto sadržaja 2">
            <a:extLst>
              <a:ext uri="{FF2B5EF4-FFF2-40B4-BE49-F238E27FC236}">
                <a16:creationId xmlns:a16="http://schemas.microsoft.com/office/drawing/2014/main" id="{F591A4E8-6F84-45B1-AD31-3D7CF166D7AC}"/>
              </a:ext>
            </a:extLst>
          </p:cNvPr>
          <p:cNvSpPr txBox="1">
            <a:spLocks/>
          </p:cNvSpPr>
          <p:nvPr/>
        </p:nvSpPr>
        <p:spPr>
          <a:xfrm>
            <a:off x="7503687" y="327615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57" name="Rezervirano mjesto sadržaja 2">
            <a:extLst>
              <a:ext uri="{FF2B5EF4-FFF2-40B4-BE49-F238E27FC236}">
                <a16:creationId xmlns:a16="http://schemas.microsoft.com/office/drawing/2014/main" id="{D26B353E-147A-4D2D-B0BC-886CA6029318}"/>
              </a:ext>
            </a:extLst>
          </p:cNvPr>
          <p:cNvSpPr txBox="1">
            <a:spLocks/>
          </p:cNvSpPr>
          <p:nvPr/>
        </p:nvSpPr>
        <p:spPr>
          <a:xfrm>
            <a:off x="2901549" y="534450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58" name="Rezervirano mjesto sadržaja 2">
            <a:extLst>
              <a:ext uri="{FF2B5EF4-FFF2-40B4-BE49-F238E27FC236}">
                <a16:creationId xmlns:a16="http://schemas.microsoft.com/office/drawing/2014/main" id="{2C6DCDFF-ABBC-4503-A862-784A250D0004}"/>
              </a:ext>
            </a:extLst>
          </p:cNvPr>
          <p:cNvSpPr txBox="1">
            <a:spLocks/>
          </p:cNvSpPr>
          <p:nvPr/>
        </p:nvSpPr>
        <p:spPr>
          <a:xfrm>
            <a:off x="5483975" y="616587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59" name="Rezervirano mjesto sadržaja 2">
            <a:extLst>
              <a:ext uri="{FF2B5EF4-FFF2-40B4-BE49-F238E27FC236}">
                <a16:creationId xmlns:a16="http://schemas.microsoft.com/office/drawing/2014/main" id="{61550D2A-B9EF-4BFE-8C32-D8E28F2A7E96}"/>
              </a:ext>
            </a:extLst>
          </p:cNvPr>
          <p:cNvSpPr txBox="1">
            <a:spLocks/>
          </p:cNvSpPr>
          <p:nvPr/>
        </p:nvSpPr>
        <p:spPr>
          <a:xfrm>
            <a:off x="7503687" y="573997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60" name="Rezervirano mjesto sadržaja 2">
            <a:extLst>
              <a:ext uri="{FF2B5EF4-FFF2-40B4-BE49-F238E27FC236}">
                <a16:creationId xmlns:a16="http://schemas.microsoft.com/office/drawing/2014/main" id="{F65E4498-C0AB-4248-B71C-F24E55993689}"/>
              </a:ext>
            </a:extLst>
          </p:cNvPr>
          <p:cNvSpPr txBox="1">
            <a:spLocks/>
          </p:cNvSpPr>
          <p:nvPr/>
        </p:nvSpPr>
        <p:spPr>
          <a:xfrm>
            <a:off x="2790949" y="575687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1" name="Rezervirano mjesto sadržaja 2">
            <a:extLst>
              <a:ext uri="{FF2B5EF4-FFF2-40B4-BE49-F238E27FC236}">
                <a16:creationId xmlns:a16="http://schemas.microsoft.com/office/drawing/2014/main" id="{315E4144-2E5E-49A5-A5D8-74D20674971A}"/>
              </a:ext>
            </a:extLst>
          </p:cNvPr>
          <p:cNvSpPr txBox="1">
            <a:spLocks/>
          </p:cNvSpPr>
          <p:nvPr/>
        </p:nvSpPr>
        <p:spPr>
          <a:xfrm>
            <a:off x="5437198" y="369027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2" name="Rezervirano mjesto sadržaja 2">
            <a:extLst>
              <a:ext uri="{FF2B5EF4-FFF2-40B4-BE49-F238E27FC236}">
                <a16:creationId xmlns:a16="http://schemas.microsoft.com/office/drawing/2014/main" id="{B2E56EDD-5159-40F1-A38B-5534929F9355}"/>
              </a:ext>
            </a:extLst>
          </p:cNvPr>
          <p:cNvSpPr txBox="1">
            <a:spLocks/>
          </p:cNvSpPr>
          <p:nvPr/>
        </p:nvSpPr>
        <p:spPr>
          <a:xfrm>
            <a:off x="7401853" y="2875467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3" name="Rezervirano mjesto sadržaja 2">
            <a:extLst>
              <a:ext uri="{FF2B5EF4-FFF2-40B4-BE49-F238E27FC236}">
                <a16:creationId xmlns:a16="http://schemas.microsoft.com/office/drawing/2014/main" id="{FC55FDD7-1F27-4529-AD50-B03A0B953358}"/>
              </a:ext>
            </a:extLst>
          </p:cNvPr>
          <p:cNvSpPr txBox="1">
            <a:spLocks/>
          </p:cNvSpPr>
          <p:nvPr/>
        </p:nvSpPr>
        <p:spPr>
          <a:xfrm>
            <a:off x="2798382" y="615567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64" name="Rezervirano mjesto sadržaja 2">
            <a:extLst>
              <a:ext uri="{FF2B5EF4-FFF2-40B4-BE49-F238E27FC236}">
                <a16:creationId xmlns:a16="http://schemas.microsoft.com/office/drawing/2014/main" id="{5F9F1911-9F2D-4FCE-9940-DE91BF8FA76B}"/>
              </a:ext>
            </a:extLst>
          </p:cNvPr>
          <p:cNvSpPr txBox="1">
            <a:spLocks/>
          </p:cNvSpPr>
          <p:nvPr/>
        </p:nvSpPr>
        <p:spPr>
          <a:xfrm>
            <a:off x="5405916" y="205046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65" name="Rezervirano mjesto sadržaja 2">
            <a:extLst>
              <a:ext uri="{FF2B5EF4-FFF2-40B4-BE49-F238E27FC236}">
                <a16:creationId xmlns:a16="http://schemas.microsoft.com/office/drawing/2014/main" id="{C481BE38-4841-4024-9A87-A8F6EFF316B5}"/>
              </a:ext>
            </a:extLst>
          </p:cNvPr>
          <p:cNvSpPr txBox="1">
            <a:spLocks/>
          </p:cNvSpPr>
          <p:nvPr/>
        </p:nvSpPr>
        <p:spPr>
          <a:xfrm>
            <a:off x="7420435" y="533670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977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16303"/>
            <a:ext cx="5123397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3" y="1660888"/>
            <a:ext cx="7046847" cy="6909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interview </a:t>
            </a:r>
            <a:r>
              <a:rPr lang="hr-HR" sz="2000" b="1" dirty="0" err="1"/>
              <a:t>with</a:t>
            </a:r>
            <a:r>
              <a:rPr lang="hr-HR" sz="2000" b="1" dirty="0"/>
              <a:t> Dave.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a </a:t>
            </a:r>
            <a:r>
              <a:rPr lang="hr-HR" sz="2000" b="1" dirty="0" err="1"/>
              <a:t>good</a:t>
            </a:r>
            <a:r>
              <a:rPr lang="hr-HR" sz="2000" b="1" dirty="0"/>
              <a:t> </a:t>
            </a:r>
            <a:r>
              <a:rPr lang="hr-HR" sz="2000" b="1" dirty="0" err="1"/>
              <a:t>newspaper</a:t>
            </a:r>
            <a:r>
              <a:rPr lang="hr-HR" sz="2000" b="1" dirty="0"/>
              <a:t> </a:t>
            </a:r>
            <a:r>
              <a:rPr lang="hr-HR" sz="2000" b="1" dirty="0" err="1"/>
              <a:t>article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Zamisli da intervjuiraš Dave-a. Koja pitanja bi mu postavio i koje bi odgovore dobio?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15" y="2688013"/>
            <a:ext cx="11465170" cy="5074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6" name="Rezervirano mjesto sadržaja 2">
            <a:extLst>
              <a:ext uri="{FF2B5EF4-FFF2-40B4-BE49-F238E27FC236}">
                <a16:creationId xmlns:a16="http://schemas.microsoft.com/office/drawing/2014/main" id="{73CCC3FD-4F60-4FA4-99B5-FDA13C2F406E}"/>
              </a:ext>
            </a:extLst>
          </p:cNvPr>
          <p:cNvSpPr txBox="1">
            <a:spLocks/>
          </p:cNvSpPr>
          <p:nvPr/>
        </p:nvSpPr>
        <p:spPr>
          <a:xfrm>
            <a:off x="5134273" y="3961885"/>
            <a:ext cx="6775227" cy="128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na sljedećim poveznicama:</a:t>
            </a:r>
            <a:br>
              <a:rPr lang="hr-HR" sz="2000" dirty="0"/>
            </a:br>
            <a:r>
              <a:rPr lang="hr-HR" sz="2000" dirty="0">
                <a:hlinkClick r:id="rId4"/>
              </a:rPr>
              <a:t>https://www.bookwidgets.com/play/HK5MT2</a:t>
            </a:r>
            <a:endParaRPr lang="hr-HR" sz="2000" dirty="0"/>
          </a:p>
          <a:p>
            <a:pPr marL="0" indent="0">
              <a:buNone/>
            </a:pPr>
            <a:r>
              <a:rPr lang="hr-HR" sz="2000" dirty="0">
                <a:hlinkClick r:id="rId5"/>
              </a:rPr>
              <a:t>https://learningapps.org/watch?v=p0o89jgok20</a:t>
            </a:r>
            <a:endParaRPr lang="hr-HR" sz="2000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7696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42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5" y="16303"/>
            <a:ext cx="5095702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6282479" y="2378927"/>
            <a:ext cx="5535389" cy="5740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It's Monday morning. Peta, Joe and Ben are on their way to school.</a:t>
            </a:r>
            <a:r>
              <a:rPr lang="hr-HR" sz="2000" b="1" dirty="0"/>
              <a:t> </a:t>
            </a:r>
            <a:r>
              <a:rPr lang="en-US" sz="2000" b="1" dirty="0"/>
              <a:t>Joe looks angry.</a:t>
            </a:r>
            <a:r>
              <a:rPr lang="hr-HR" sz="2000" b="1" dirty="0"/>
              <a:t> </a:t>
            </a:r>
            <a:r>
              <a:rPr lang="en-US" sz="2000" b="1" dirty="0"/>
              <a:t>Bob and Peta look very pleased. What are they talking about? Guess.</a:t>
            </a:r>
            <a:br>
              <a:rPr lang="hr-HR" sz="2000" i="1" dirty="0"/>
            </a:br>
            <a:r>
              <a:rPr lang="hr-HR" sz="2000" i="1" dirty="0"/>
              <a:t>Ponedjeljak je ujutro. Peta, Joe i ben idu u školu. Joe je ljut. Bob i Peta izgledaju zadovoljno. O čemu oni razgovaraju? Pokušaj pogoditi!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58" y="68294"/>
            <a:ext cx="6234200" cy="21623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7ADB59E-397D-4499-8E7A-D5705A84EF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205" y="2354748"/>
            <a:ext cx="5884795" cy="44461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8A8BD60-2104-4D24-82D3-D546686874DB}"/>
              </a:ext>
            </a:extLst>
          </p:cNvPr>
          <p:cNvSpPr txBox="1">
            <a:spLocks/>
          </p:cNvSpPr>
          <p:nvPr/>
        </p:nvSpPr>
        <p:spPr>
          <a:xfrm>
            <a:off x="6282478" y="4346448"/>
            <a:ext cx="5535389" cy="5740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b="1" dirty="0" err="1"/>
              <a:t>Where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hr-HR" sz="2000" b="1" dirty="0"/>
              <a:t> Peta? </a:t>
            </a:r>
            <a:r>
              <a:rPr lang="hr-HR" sz="2000" b="1" dirty="0" err="1"/>
              <a:t>Circle</a:t>
            </a:r>
            <a:r>
              <a:rPr lang="hr-HR" sz="2000" b="1" dirty="0"/>
              <a:t> a, b </a:t>
            </a:r>
            <a:r>
              <a:rPr lang="hr-HR" sz="2000" b="1" dirty="0" err="1"/>
              <a:t>or</a:t>
            </a:r>
            <a:r>
              <a:rPr lang="hr-HR" sz="2000" b="1" dirty="0"/>
              <a:t> c.</a:t>
            </a:r>
            <a:br>
              <a:rPr lang="hr-HR" sz="2000" i="1" dirty="0"/>
            </a:br>
            <a:r>
              <a:rPr lang="hr-HR" sz="2000" i="1" dirty="0"/>
              <a:t>Poslušaj zvučni zapis na sljedećoj poveznici. Gdje je bila Peta? Zaokruži a, b ili c.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https://www.e-sfera.hr/dodatni-digitalni-sadrzaji/1570e502-3238-4234-8542-c9d952e3ca00/assets/audio/14__unit_03_lesson_4_-_catching_up_1.mp3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BC3E6627-B0E4-4163-B3B3-7670C72F2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00" y="1627441"/>
            <a:ext cx="1562315" cy="52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7DBCAA0-2413-4F71-B9B5-BA836B93DA91}"/>
              </a:ext>
            </a:extLst>
          </p:cNvPr>
          <p:cNvSpPr txBox="1">
            <a:spLocks/>
          </p:cNvSpPr>
          <p:nvPr/>
        </p:nvSpPr>
        <p:spPr>
          <a:xfrm>
            <a:off x="6282477" y="6404456"/>
            <a:ext cx="5535389" cy="5740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Peta </a:t>
            </a:r>
            <a:r>
              <a:rPr lang="hr-HR" sz="2000" b="1" dirty="0" err="1"/>
              <a:t>was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science</a:t>
            </a:r>
            <a:r>
              <a:rPr lang="hr-HR" sz="2000" b="1" dirty="0"/>
              <a:t> festival.</a:t>
            </a:r>
            <a:endParaRPr lang="hr-HR" sz="2000" i="1" dirty="0"/>
          </a:p>
        </p:txBody>
      </p:sp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616E0114-0780-4B68-87E5-515AA2A4B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166" y="3427285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B65F3390-BBC4-4D86-8B7F-9C219C317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23" y="4126905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F9AF9E5B-E2EC-4E66-AF1E-21E25CB22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949" y="4830742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21A18792-2C13-4DF1-A1E7-08F659F4E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166" y="5649508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Vidi izvornu sliku">
            <a:extLst>
              <a:ext uri="{FF2B5EF4-FFF2-40B4-BE49-F238E27FC236}">
                <a16:creationId xmlns:a16="http://schemas.microsoft.com/office/drawing/2014/main" id="{8CF25DF6-6D90-4489-96BD-0D575F34E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165" y="6382524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07_15_An_adventure_Catching_up">
            <a:hlinkClick r:id="" action="ppaction://media"/>
            <a:extLst>
              <a:ext uri="{FF2B5EF4-FFF2-40B4-BE49-F238E27FC236}">
                <a16:creationId xmlns:a16="http://schemas.microsoft.com/office/drawing/2014/main" id="{65D46D54-8BFF-4D40-800D-AE52A56454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03468" y="50399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4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639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/>
      <p:bldP spid="15" grpId="0" build="p"/>
      <p:bldP spid="12" grpId="0" build="p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42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5" y="16303"/>
            <a:ext cx="5095702" cy="682196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6286347" y="3153135"/>
            <a:ext cx="5535389" cy="5740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was Joe’s weekend like?</a:t>
            </a:r>
            <a:br>
              <a:rPr lang="hr-HR" sz="2000" b="1" dirty="0"/>
            </a:br>
            <a:r>
              <a:rPr lang="hr-HR" sz="2000" i="1" dirty="0"/>
              <a:t>Kako je Joe proveo vikend?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did Ben watch at the cinema? </a:t>
            </a:r>
            <a:br>
              <a:rPr lang="hr-HR" sz="2000" b="1" dirty="0"/>
            </a:br>
            <a:r>
              <a:rPr lang="hr-HR" sz="2000" i="1" dirty="0"/>
              <a:t>Što je Ben gledao u kinu?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was</a:t>
            </a:r>
            <a:r>
              <a:rPr lang="hr-HR" sz="2000" b="1" dirty="0"/>
              <a:t> </a:t>
            </a:r>
            <a:r>
              <a:rPr lang="en-US" sz="2000" b="1" dirty="0"/>
              <a:t>Peta? </a:t>
            </a:r>
            <a:br>
              <a:rPr lang="hr-HR" sz="2000" b="1" dirty="0"/>
            </a:br>
            <a:r>
              <a:rPr lang="hr-HR" sz="2000" i="1" dirty="0"/>
              <a:t>Gdje je bila Peta?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did Peta listen to?</a:t>
            </a:r>
            <a:br>
              <a:rPr lang="hr-HR" sz="2000" i="1" dirty="0"/>
            </a:br>
            <a:r>
              <a:rPr lang="hr-HR" sz="2000" i="1" dirty="0"/>
              <a:t>Koga je Peta slušala?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58" y="68294"/>
            <a:ext cx="6234200" cy="21623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7ADB59E-397D-4499-8E7A-D5705A84E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205" y="2354748"/>
            <a:ext cx="5884795" cy="44461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BC3E6627-B0E4-4163-B3B3-7670C72F2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000" y="1627441"/>
            <a:ext cx="1562315" cy="52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616E0114-0780-4B68-87E5-515AA2A4B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166" y="3427285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B65F3390-BBC4-4D86-8B7F-9C219C317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23" y="4126905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F9AF9E5B-E2EC-4E66-AF1E-21E25CB22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949" y="4830742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21A18792-2C13-4DF1-A1E7-08F659F4E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166" y="5649508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Vidi izvornu sliku">
            <a:extLst>
              <a:ext uri="{FF2B5EF4-FFF2-40B4-BE49-F238E27FC236}">
                <a16:creationId xmlns:a16="http://schemas.microsoft.com/office/drawing/2014/main" id="{8CF25DF6-6D90-4489-96BD-0D575F34E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165" y="6382524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0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</TotalTime>
  <Words>515</Words>
  <Application>Microsoft Office PowerPoint</Application>
  <PresentationFormat>Široki zaslon</PresentationFormat>
  <Paragraphs>129</Paragraphs>
  <Slides>13</Slides>
  <Notes>0</Notes>
  <HiddenSlides>0</HiddenSlides>
  <MMClips>6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9" baseType="lpstr">
      <vt:lpstr>Avenir Next LT Pro</vt:lpstr>
      <vt:lpstr>Arial</vt:lpstr>
      <vt:lpstr>Calibri</vt:lpstr>
      <vt:lpstr>Cambria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214</cp:revision>
  <dcterms:created xsi:type="dcterms:W3CDTF">2020-09-15T16:13:04Z</dcterms:created>
  <dcterms:modified xsi:type="dcterms:W3CDTF">2020-12-04T12:25:53Z</dcterms:modified>
</cp:coreProperties>
</file>